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8" r:id="rId7"/>
    <p:sldId id="260" r:id="rId8"/>
    <p:sldId id="261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Review </a:t>
            </a:r>
            <a:r>
              <a:rPr lang="en-US" dirty="0" smtClean="0">
                <a:latin typeface="+mn-lt"/>
              </a:rPr>
              <a:t>Activity 1.1.2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5106987" cy="1219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Augustine Ayantunde</a:t>
            </a:r>
          </a:p>
          <a:p>
            <a:r>
              <a:rPr lang="en-US" dirty="0" smtClean="0">
                <a:latin typeface="+mn-lt"/>
              </a:rPr>
              <a:t>ILRI</a:t>
            </a:r>
            <a:endParaRPr lang="en-US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Review and Planning Meeting, June 2018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740349"/>
              </p:ext>
            </p:extLst>
          </p:nvPr>
        </p:nvGraphicFramePr>
        <p:xfrm>
          <a:off x="381000" y="1295400"/>
          <a:ext cx="8534400" cy="546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997199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</a:t>
                      </a:r>
                      <a:r>
                        <a:rPr lang="en-US" sz="1200" dirty="0" smtClean="0"/>
                        <a:t>no.1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</a:t>
                      </a:r>
                      <a:r>
                        <a:rPr lang="en-US" sz="1200" dirty="0" smtClean="0"/>
                        <a:t>. 1.1.2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Building capacity of smallholders in small ruminant production (sub-activity</a:t>
                      </a:r>
                      <a:r>
                        <a:rPr lang="en-US" sz="1200" b="1" baseline="0" dirty="0" smtClean="0"/>
                        <a:t> 112-17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Northern, Upper East and Upper West Regions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 smtClean="0"/>
                        <a:t>October</a:t>
                      </a:r>
                      <a:r>
                        <a:rPr lang="en-US" sz="1200" b="1" baseline="0" dirty="0" smtClean="0"/>
                        <a:t> 2017 – March 2018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Publication of two pending papers from Phase 1</a:t>
                      </a:r>
                      <a:endParaRPr lang="en-US" sz="12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Draft manual on conservation of crop residues</a:t>
                      </a:r>
                      <a:endParaRPr lang="en-US" sz="12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Training of community-based animal health workers in 3 regions  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b="1" dirty="0" smtClean="0"/>
                        <a:t>Draft manuscript on feeding trial with sheep offered haulms from early and late maturing groundnut varieties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Productivity – Average daily gain</a:t>
                      </a:r>
                      <a:endParaRPr lang="en-US" sz="12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Human condition</a:t>
                      </a:r>
                      <a:r>
                        <a:rPr lang="en-US" sz="1200" b="1" baseline="0" dirty="0" smtClean="0"/>
                        <a:t> – No of CAHW trained</a:t>
                      </a:r>
                      <a:endParaRPr lang="en-US" sz="1200" b="1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ILRI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ARI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UDS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 smtClean="0"/>
                        <a:t>MoFA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Small ruminants are integral part of the farming</a:t>
                      </a:r>
                      <a:r>
                        <a:rPr lang="en-US" sz="1200" b="1" baseline="0" dirty="0" smtClean="0"/>
                        <a:t> systems in Northern Ghana</a:t>
                      </a:r>
                      <a:endParaRPr lang="en-US" sz="1200" b="1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="1" dirty="0" smtClean="0"/>
                        <a:t>The groundnut</a:t>
                      </a:r>
                      <a:r>
                        <a:rPr lang="en-US" sz="1200" b="1" baseline="0" dirty="0" smtClean="0"/>
                        <a:t> haulms came from the agronomic trials with 4 different varieties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259547"/>
              </p:ext>
            </p:extLst>
          </p:nvPr>
        </p:nvGraphicFramePr>
        <p:xfrm>
          <a:off x="685800" y="1530439"/>
          <a:ext cx="6477001" cy="2819400"/>
        </p:xfrm>
        <a:graphic>
          <a:graphicData uri="http://schemas.openxmlformats.org/drawingml/2006/table">
            <a:tbl>
              <a:tblPr firstRow="1" firstCol="1" bandRow="1"/>
              <a:tblGrid>
                <a:gridCol w="1658744"/>
                <a:gridCol w="931764"/>
                <a:gridCol w="1295254"/>
                <a:gridCol w="1295254"/>
                <a:gridCol w="1295985"/>
              </a:tblGrid>
              <a:tr h="281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training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Where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When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trained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Diagnosis of small ruminant diseases and basic treatments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Savelugu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Northern region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 to 31 December 2017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Community animal health workers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Diagnosis of small ruminant diseases and basic treatments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Navrongo, Upper East region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to 6 January 2018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Community animal health workers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8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Diagnosis of small ruminant diseases and basic treatments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 West, Upper West region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to 12 January 2018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Community animal health workers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667000" y="1143000"/>
            <a:ext cx="4114800" cy="381000"/>
          </a:xfrm>
        </p:spPr>
        <p:txBody>
          <a:bodyPr/>
          <a:lstStyle/>
          <a:p>
            <a:r>
              <a:rPr lang="en-US" sz="2000" dirty="0" smtClean="0"/>
              <a:t>Training of CAHW</a:t>
            </a:r>
            <a:endParaRPr lang="en-US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0075" y="3733800"/>
            <a:ext cx="52280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4876800"/>
            <a:ext cx="2743199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4876800"/>
            <a:ext cx="2743201" cy="19050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481" y="4876800"/>
            <a:ext cx="2555098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8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4800" y="1295400"/>
            <a:ext cx="8686800" cy="990600"/>
          </a:xfrm>
        </p:spPr>
        <p:txBody>
          <a:bodyPr/>
          <a:lstStyle/>
          <a:p>
            <a:r>
              <a:rPr lang="en-US" sz="2000" dirty="0"/>
              <a:t>Chemical composition and in vitro degradability of groundnut haulms obtained from early- and late-maturing varieties and animal performance (</a:t>
            </a:r>
            <a:r>
              <a:rPr lang="en-US" sz="2000" dirty="0" smtClean="0"/>
              <a:t>average daily </a:t>
            </a:r>
            <a:r>
              <a:rPr lang="en-US" sz="2000" dirty="0"/>
              <a:t>gain, </a:t>
            </a:r>
            <a:r>
              <a:rPr lang="en-US" sz="2000" dirty="0" smtClean="0"/>
              <a:t>g/day)</a:t>
            </a:r>
            <a:endParaRPr lang="en-US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0075" y="3733800"/>
            <a:ext cx="52280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374169"/>
              </p:ext>
            </p:extLst>
          </p:nvPr>
        </p:nvGraphicFramePr>
        <p:xfrm>
          <a:off x="1219200" y="2438400"/>
          <a:ext cx="5676900" cy="4109847"/>
        </p:xfrm>
        <a:graphic>
          <a:graphicData uri="http://schemas.openxmlformats.org/drawingml/2006/table">
            <a:tbl>
              <a:tblPr firstRow="1" firstCol="1" bandRow="1"/>
              <a:tblGrid>
                <a:gridCol w="2228850"/>
                <a:gridCol w="229700"/>
                <a:gridCol w="743283"/>
                <a:gridCol w="988502"/>
                <a:gridCol w="628931"/>
                <a:gridCol w="857634"/>
              </a:tblGrid>
              <a:tr h="168910">
                <a:tc>
                  <a:txBody>
                    <a:bodyPr/>
                    <a:lstStyle/>
                    <a:p>
                      <a:pPr marL="21590" marR="0" indent="111125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Item (% DM)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Early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Late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SEM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 value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DM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95.82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96.01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0.228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0.540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NDF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31.49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33.02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0.632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0.090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ADF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22.13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25.28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0.667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0.001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CP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7.37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7.28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0.546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0.910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ASH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22.13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25.28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0.667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0.610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DM degradability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143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h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70.5  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70.814      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0.693     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0.771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 h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73.87      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74.05      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0.468     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0.787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NDF degradability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h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40.47   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40.32   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1.1654  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0.9278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 h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47.41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48.58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0.714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0.5304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Growth Performance (n =11)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Initial weight (kg)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14.66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14.61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0.815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0.963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Final weight (kg)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19.05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18.74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0.519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0.679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 gain (kg)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4.42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4.11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0.519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0.683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ADG (g/day)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0.689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DMI (g/d)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690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730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0.359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Feed efficiency (ADG/DMI)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0.14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0.354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Early varieties (90 d; </a:t>
                      </a:r>
                      <a:r>
                        <a:rPr lang="en-US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Yenyawoso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Chinese, </a:t>
                      </a:r>
                      <a:r>
                        <a:rPr lang="en-US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Sumnut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23);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Late varieties (120 d; </a:t>
                      </a:r>
                      <a:r>
                        <a:rPr lang="en-US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Azivivi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Manpinta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Samnut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22)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2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microsoft.com/office/infopath/2007/PartnerControls"/>
    <ds:schemaRef ds:uri="http://purl.org/dc/dcmitype/"/>
    <ds:schemaRef ds:uri="9f5e9607-a28b-487e-b093-da60e75ee109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139</TotalTime>
  <Words>426</Words>
  <Application>Microsoft Office PowerPoint</Application>
  <PresentationFormat>On-screen Show (4:3)</PresentationFormat>
  <Paragraphs>148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AA</cp:lastModifiedBy>
  <cp:revision>20</cp:revision>
  <cp:lastPrinted>2011-10-06T11:45:23Z</cp:lastPrinted>
  <dcterms:created xsi:type="dcterms:W3CDTF">2018-05-19T10:21:56Z</dcterms:created>
  <dcterms:modified xsi:type="dcterms:W3CDTF">2018-06-01T13:06:42Z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